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61" r:id="rId3"/>
    <p:sldId id="278" r:id="rId4"/>
    <p:sldId id="274" r:id="rId5"/>
    <p:sldId id="275" r:id="rId6"/>
    <p:sldId id="258" r:id="rId7"/>
    <p:sldId id="259" r:id="rId8"/>
    <p:sldId id="272" r:id="rId9"/>
    <p:sldId id="276" r:id="rId10"/>
    <p:sldId id="277" r:id="rId11"/>
    <p:sldId id="260" r:id="rId12"/>
    <p:sldId id="265" r:id="rId13"/>
    <p:sldId id="270" r:id="rId14"/>
    <p:sldId id="263" r:id="rId15"/>
    <p:sldId id="273" r:id="rId16"/>
    <p:sldId id="269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49574-538F-4DEE-A8DC-301F9A1C9012}" type="datetimeFigureOut">
              <a:rPr lang="ru-RU" smtClean="0"/>
              <a:pPr/>
              <a:t>10.05.2023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A1A0D-98CB-4BEE-A82A-13AAB46040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49574-538F-4DEE-A8DC-301F9A1C9012}" type="datetimeFigureOut">
              <a:rPr lang="ru-RU" smtClean="0"/>
              <a:pPr/>
              <a:t>10.05.2023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A1A0D-98CB-4BEE-A82A-13AAB46040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49574-538F-4DEE-A8DC-301F9A1C9012}" type="datetimeFigureOut">
              <a:rPr lang="ru-RU" smtClean="0"/>
              <a:pPr/>
              <a:t>10.05.2023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A1A0D-98CB-4BEE-A82A-13AAB46040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49574-538F-4DEE-A8DC-301F9A1C9012}" type="datetimeFigureOut">
              <a:rPr lang="ru-RU" smtClean="0"/>
              <a:pPr/>
              <a:t>10.05.2023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A1A0D-98CB-4BEE-A82A-13AAB46040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49574-538F-4DEE-A8DC-301F9A1C9012}" type="datetimeFigureOut">
              <a:rPr lang="ru-RU" smtClean="0"/>
              <a:pPr/>
              <a:t>10.05.2023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A1A0D-98CB-4BEE-A82A-13AAB46040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49574-538F-4DEE-A8DC-301F9A1C9012}" type="datetimeFigureOut">
              <a:rPr lang="ru-RU" smtClean="0"/>
              <a:pPr/>
              <a:t>10.05.2023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A1A0D-98CB-4BEE-A82A-13AAB46040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49574-538F-4DEE-A8DC-301F9A1C9012}" type="datetimeFigureOut">
              <a:rPr lang="ru-RU" smtClean="0"/>
              <a:pPr/>
              <a:t>10.05.2023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A1A0D-98CB-4BEE-A82A-13AAB46040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49574-538F-4DEE-A8DC-301F9A1C9012}" type="datetimeFigureOut">
              <a:rPr lang="ru-RU" smtClean="0"/>
              <a:pPr/>
              <a:t>10.05.2023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A1A0D-98CB-4BEE-A82A-13AAB46040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49574-538F-4DEE-A8DC-301F9A1C9012}" type="datetimeFigureOut">
              <a:rPr lang="ru-RU" smtClean="0"/>
              <a:pPr/>
              <a:t>10.05.2023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A1A0D-98CB-4BEE-A82A-13AAB46040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49574-538F-4DEE-A8DC-301F9A1C9012}" type="datetimeFigureOut">
              <a:rPr lang="ru-RU" smtClean="0"/>
              <a:pPr/>
              <a:t>10.05.2023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A1A0D-98CB-4BEE-A82A-13AAB46040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49574-538F-4DEE-A8DC-301F9A1C9012}" type="datetimeFigureOut">
              <a:rPr lang="ru-RU" smtClean="0"/>
              <a:pPr/>
              <a:t>10.05.2023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A1A0D-98CB-4BEE-A82A-13AAB46040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449574-538F-4DEE-A8DC-301F9A1C9012}" type="datetimeFigureOut">
              <a:rPr lang="ru-RU" smtClean="0"/>
              <a:pPr/>
              <a:t>10.05.2023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BA1A0D-98CB-4BEE-A82A-13AAB460402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emf"/><Relationship Id="rId4" Type="http://schemas.openxmlformats.org/officeDocument/2006/relationships/package" Target="../embeddings/_________Microsoft_Word.doc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6.emf"/><Relationship Id="rId4" Type="http://schemas.openxmlformats.org/officeDocument/2006/relationships/package" Target="../embeddings/_________Microsoft_Word1.docx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87375" cy="6858000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908300" y="0"/>
            <a:ext cx="9525000" cy="1030877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«Полянская СОШ» </a:t>
            </a:r>
            <a:b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Спасского муниципального района Республики Татарстан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677333" y="2160589"/>
            <a:ext cx="10990925" cy="2411411"/>
          </a:xfrm>
        </p:spPr>
        <p:txBody>
          <a:bodyPr>
            <a:normAutofit/>
          </a:bodyPr>
          <a:lstStyle/>
          <a:p>
            <a:endParaRPr lang="ru-RU" sz="2400" b="1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3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Мастер- класс </a:t>
            </a:r>
          </a:p>
          <a:p>
            <a:pPr marL="0" indent="0" algn="ctr">
              <a:buNone/>
            </a:pPr>
            <a:r>
              <a:rPr lang="ru-RU" sz="3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«Сельская школа: </a:t>
            </a:r>
            <a:r>
              <a:rPr lang="ru-RU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3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озможности формирования функциональной грамотности»</a:t>
            </a:r>
          </a:p>
          <a:p>
            <a:endParaRPr lang="ru-RU" sz="2400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802469" y="5440557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Кузьмина Ольга Владимировна,  </a:t>
            </a:r>
          </a:p>
          <a:p>
            <a:pPr algn="r"/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начальных классов </a:t>
            </a:r>
          </a:p>
        </p:txBody>
      </p:sp>
    </p:spTree>
    <p:extLst>
      <p:ext uri="{BB962C8B-B14F-4D97-AF65-F5344CB8AC3E}">
        <p14:creationId xmlns:p14="http://schemas.microsoft.com/office/powerpoint/2010/main" val="3809265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6501"/>
            <a:ext cx="12192000" cy="686060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638300"/>
            <a:ext cx="10398497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B050"/>
                </a:solidFill>
              </a:rPr>
              <a:t>Функциональная грамотность - умение применять знания в различных жизненных ситуациях</a:t>
            </a:r>
            <a:endParaRPr lang="ru-RU" b="1" dirty="0">
              <a:solidFill>
                <a:srgbClr val="00B050"/>
              </a:solidFill>
            </a:endParaRPr>
          </a:p>
        </p:txBody>
      </p:sp>
      <p:pic>
        <p:nvPicPr>
          <p:cNvPr id="8" name="Рисунок 7"/>
          <p:cNvPicPr/>
          <p:nvPr/>
        </p:nvPicPr>
        <p:blipFill rotWithShape="1">
          <a:blip r:embed="rId3" cstate="print"/>
          <a:srcRect l="34473" t="26122" r="35383" b="38387"/>
          <a:stretch/>
        </p:blipFill>
        <p:spPr bwMode="auto">
          <a:xfrm>
            <a:off x="2241468" y="3263900"/>
            <a:ext cx="5454731" cy="33401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13503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603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065" y="336969"/>
            <a:ext cx="5079918" cy="38099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5689062" y="362040"/>
            <a:ext cx="39538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70C0"/>
                </a:solidFill>
              </a:rPr>
              <a:t>Запросы родителей:</a:t>
            </a:r>
            <a:endParaRPr lang="ru-RU" sz="3600" b="1" dirty="0">
              <a:solidFill>
                <a:srgbClr val="0070C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27313" y="2614411"/>
            <a:ext cx="4288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220853" y="1656397"/>
            <a:ext cx="2853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Open Sans"/>
              </a:rPr>
              <a:t>знания в полном объеме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60562" y="2077578"/>
            <a:ext cx="40761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содержания образования в сельской </a:t>
            </a:r>
            <a:r>
              <a:rPr lang="ru-RU" dirty="0" smtClean="0">
                <a:solidFill>
                  <a:srgbClr val="FF0000"/>
                </a:solidFill>
              </a:rPr>
              <a:t>школе должно </a:t>
            </a:r>
            <a:r>
              <a:rPr lang="ru-RU" dirty="0">
                <a:solidFill>
                  <a:srgbClr val="FF0000"/>
                </a:solidFill>
              </a:rPr>
              <a:t>быть таким же, как в городе,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84353" y="3338818"/>
            <a:ext cx="29363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Развитие творческих способностей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8" name="Пятиугольник 7"/>
          <p:cNvSpPr/>
          <p:nvPr/>
        </p:nvSpPr>
        <p:spPr>
          <a:xfrm>
            <a:off x="631065" y="4713514"/>
            <a:ext cx="10075572" cy="1156727"/>
          </a:xfrm>
          <a:prstGeom prst="homePlate">
            <a:avLst>
              <a:gd name="adj" fmla="val 27050"/>
            </a:avLst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>
              <a:lnSpc>
                <a:spcPts val="2100"/>
              </a:lnSpc>
              <a:spcBef>
                <a:spcPts val="450"/>
              </a:spcBef>
              <a:spcAft>
                <a:spcPts val="1500"/>
              </a:spcAft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Образование  - ключ  к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большому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миру</a:t>
            </a:r>
          </a:p>
          <a:p>
            <a:pPr>
              <a:lnSpc>
                <a:spcPts val="2100"/>
              </a:lnSpc>
              <a:spcBef>
                <a:spcPts val="450"/>
              </a:spcBef>
              <a:spcAft>
                <a:spcPts val="15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риоритет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учителя —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научить пользоваться ключом, т.е. организовать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образовательный процесс так, чтобы они хотели находить знания сами и учились этому. </a:t>
            </a:r>
            <a:endParaRPr lang="ru-RU" sz="1600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Пятиугольник 8"/>
          <p:cNvSpPr/>
          <p:nvPr/>
        </p:nvSpPr>
        <p:spPr>
          <a:xfrm>
            <a:off x="1605566" y="6329608"/>
            <a:ext cx="8710411" cy="361637"/>
          </a:xfrm>
          <a:prstGeom prst="homePlate">
            <a:avLst>
              <a:gd name="adj" fmla="val 27050"/>
            </a:avLst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>
              <a:lnSpc>
                <a:spcPts val="2100"/>
              </a:lnSpc>
              <a:spcBef>
                <a:spcPts val="450"/>
              </a:spcBef>
              <a:spcAft>
                <a:spcPts val="1500"/>
              </a:spcAft>
            </a:pPr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Функциональная грамотность</a:t>
            </a:r>
            <a:endParaRPr lang="ru-RU" sz="36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7261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03"/>
            <a:ext cx="12192000" cy="6860603"/>
          </a:xfrm>
          <a:prstGeom prst="rect">
            <a:avLst/>
          </a:prstGeom>
        </p:spPr>
      </p:pic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5123026"/>
              </p:ext>
            </p:extLst>
          </p:nvPr>
        </p:nvGraphicFramePr>
        <p:xfrm>
          <a:off x="684802" y="1615049"/>
          <a:ext cx="8317176" cy="52429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Документ" r:id="rId4" imgW="5954934" imgH="6414755" progId="Word.Document.12">
                  <p:embed/>
                </p:oleObj>
              </mc:Choice>
              <mc:Fallback>
                <p:oleObj name="Документ" r:id="rId4" imgW="5954934" imgH="6414755" progId="Word.Document.12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802" y="1615049"/>
                        <a:ext cx="8317176" cy="524295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2127250" y="213725"/>
            <a:ext cx="858006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74453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inherit"/>
                <a:ea typeface="Times New Roman" pitchFamily="18" charset="0"/>
                <a:cs typeface="Times New Roman" pitchFamily="18" charset="0"/>
              </a:rPr>
              <a:t>Приемы</a:t>
            </a:r>
            <a:r>
              <a:rPr kumimoji="0" lang="ru-RU" sz="3600" b="1" i="0" u="none" strike="noStrike" cap="none" normalizeH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inheri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inherit"/>
                <a:ea typeface="Times New Roman" pitchFamily="18" charset="0"/>
                <a:cs typeface="Times New Roman" pitchFamily="18" charset="0"/>
              </a:rPr>
              <a:t>развития функциональной грамотности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6570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603"/>
          </a:xfrm>
          <a:prstGeom prst="rect">
            <a:avLst/>
          </a:prstGeom>
        </p:spPr>
      </p:pic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5219743"/>
              </p:ext>
            </p:extLst>
          </p:nvPr>
        </p:nvGraphicFramePr>
        <p:xfrm>
          <a:off x="1168400" y="870710"/>
          <a:ext cx="6792685" cy="59872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" name="Документ" r:id="rId4" imgW="5942952" imgH="6396166" progId="Word.Document.12">
                  <p:embed/>
                </p:oleObj>
              </mc:Choice>
              <mc:Fallback>
                <p:oleObj name="Документ" r:id="rId4" imgW="5942952" imgH="6396166" progId="Word.Document.12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8400" y="870710"/>
                        <a:ext cx="6792685" cy="5987289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54527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03"/>
            <a:ext cx="12192000" cy="686060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9723" y="437242"/>
            <a:ext cx="8596668" cy="56605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Результат  выполнения заданий: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175657"/>
            <a:ext cx="8596668" cy="4865705"/>
          </a:xfrm>
        </p:spPr>
        <p:txBody>
          <a:bodyPr>
            <a:normAutofit/>
          </a:bodyPr>
          <a:lstStyle/>
          <a:p>
            <a:pPr lvl="0">
              <a:lnSpc>
                <a:spcPct val="110000"/>
              </a:lnSpc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Знания -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информация, которую необходимо получить и использовать для выполнения работы.</a:t>
            </a:r>
          </a:p>
          <a:p>
            <a:pPr marL="0" lvl="0" indent="0">
              <a:lnSpc>
                <a:spcPct val="110000"/>
              </a:lnSpc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lvl="0">
              <a:lnSpc>
                <a:spcPct val="110000"/>
              </a:lnSpc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Умения —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способности проделать определенную работу в соответствии с полученными знаниями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lnSpc>
                <a:spcPct val="110000"/>
              </a:lnSpc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lvl="0">
              <a:lnSpc>
                <a:spcPct val="110000"/>
              </a:lnSpc>
            </a:pP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Навыки 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это действия, выполняемые автоматически</a:t>
            </a:r>
          </a:p>
          <a:p>
            <a:pPr marL="0" lvl="0" indent="0">
              <a:lnSpc>
                <a:spcPct val="110000"/>
              </a:lnSpc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lvl="0">
              <a:lnSpc>
                <a:spcPct val="110000"/>
              </a:lnSpc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Компетентность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включает знания, умения, навыки, а также способы их реализации в деятельности , общении, жизни.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4645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60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2733" y="1143000"/>
            <a:ext cx="9211249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Отличительные  особенности  практико-ориентированных  заданий </a:t>
            </a:r>
            <a:endParaRPr lang="ru-RU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6705" y="3453813"/>
            <a:ext cx="11170677" cy="1235754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675"/>
              </a:spcAft>
              <a:buNone/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Практико-ориентированные 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задания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знаниях и умениях,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умения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применять накопленные знания в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деятельности. </a:t>
            </a:r>
            <a:endParaRPr lang="ru-RU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326572" y="2562739"/>
            <a:ext cx="54341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Задание: вставьте пропущенные слова в текст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1040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603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2193" y="3339512"/>
            <a:ext cx="10831043" cy="1692954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675"/>
              </a:spcAft>
              <a:buNone/>
            </a:pPr>
            <a:r>
              <a:rPr lang="ru-RU" sz="2800" dirty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Практико-ориентированные  </a:t>
            </a:r>
            <a:r>
              <a:rPr lang="ru-RU" sz="2800" dirty="0" smtClean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задания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базируются</a:t>
            </a:r>
            <a:r>
              <a:rPr lang="ru-RU" sz="2800" dirty="0" smtClean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на знаниях и умениях, </a:t>
            </a:r>
            <a:r>
              <a:rPr lang="ru-RU" sz="2800" dirty="0" smtClean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но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требуют</a:t>
            </a:r>
            <a:r>
              <a:rPr lang="ru-RU" sz="2800" dirty="0" smtClean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умения применять накопленные знания в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практической</a:t>
            </a:r>
            <a:r>
              <a:rPr lang="ru-RU" sz="2800" dirty="0" smtClean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деятельности. </a:t>
            </a:r>
            <a:endParaRPr lang="ru-RU" sz="2800" dirty="0" smtClean="0">
              <a:effectLst/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855133" y="1854200"/>
            <a:ext cx="9211249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Отличительные  особенности  </a:t>
            </a:r>
            <a:r>
              <a:rPr kumimoji="0" lang="ru-RU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практико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- ориентированных  заданий 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Пятиугольник 4"/>
          <p:cNvSpPr/>
          <p:nvPr/>
        </p:nvSpPr>
        <p:spPr>
          <a:xfrm>
            <a:off x="173083" y="5504914"/>
            <a:ext cx="9117874" cy="1014380"/>
          </a:xfrm>
          <a:prstGeom prst="homePlate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675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Назначение практико-ориентированных заданий – </a:t>
            </a:r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«окунуть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учащихся в решение «жизненной» задачи.</a:t>
            </a:r>
            <a:endParaRPr lang="ru-RU" sz="28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8542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60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5600" y="584563"/>
            <a:ext cx="10086460" cy="866503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B050"/>
                </a:solidFill>
              </a:rPr>
              <a:t>В</a:t>
            </a:r>
            <a:r>
              <a:rPr lang="ru-RU" b="1" dirty="0" smtClean="0">
                <a:solidFill>
                  <a:srgbClr val="00B050"/>
                </a:solidFill>
              </a:rPr>
              <a:t>ыбрать  практико-ориентированные задания</a:t>
            </a:r>
            <a:r>
              <a:rPr lang="ru-RU" dirty="0">
                <a:solidFill>
                  <a:srgbClr val="00B050"/>
                </a:solidFill>
              </a:rPr>
              <a:t/>
            </a:r>
            <a:br>
              <a:rPr lang="ru-RU" dirty="0">
                <a:solidFill>
                  <a:srgbClr val="00B050"/>
                </a:solidFill>
              </a:rPr>
            </a:b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>
          <a:xfrm>
            <a:off x="560493" y="1912258"/>
            <a:ext cx="5227078" cy="4741817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Задание 1.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Завтра у твоего друга день рождения. Тебе надо подписать ему поздравительную открытку. Напиши текст поздравления, придерживаясь следующих правил:</a:t>
            </a:r>
          </a:p>
          <a:p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- Начни поздравление со слов: «Дорогой, …». На месте пропуска запиши имя друга. Сделай предложение восклицательным.</a:t>
            </a:r>
          </a:p>
          <a:p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- В следующей строке поздравления напиши «Поздравляю тебя с …». На месте пропуска запиши повод для поздравления (помни, что это день рождения друга).</a:t>
            </a:r>
          </a:p>
          <a:p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-  Напиши свои пожелания: «Желаю тебе …». На месте пропуска запиши два пожелания, одним из которых должно быть «здоровье».</a:t>
            </a:r>
          </a:p>
          <a:p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6082747" y="2168434"/>
            <a:ext cx="4184034" cy="4343191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pPr indent="450215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Задание 2.</a:t>
            </a:r>
          </a:p>
          <a:p>
            <a:pPr indent="450215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предложенных слов выберите те, которые состоят из 2 слогов: </a:t>
            </a:r>
            <a:endParaRPr lang="ru-RU" sz="2800" dirty="0" smtClean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2800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корова</a:t>
            </a:r>
            <a:r>
              <a:rPr lang="ru-RU" sz="2800" i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молоко, еж, отец, скоро, берёза, хорошо, пальто, сапог, тетрадь.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4586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603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38328" y="452621"/>
            <a:ext cx="4184035" cy="3880772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ЗАДАНИЕ 3 </a:t>
            </a:r>
          </a:p>
          <a:p>
            <a:pPr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Помогите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Незнайке составить правило. Из рассказа о тексте составьте определение, что такое текст. (Источник информации – на партах лежат тексты, бланки для ответов, групповая работа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6493501" y="2637747"/>
            <a:ext cx="4184034" cy="3880773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ЗАДАНИЕ 4.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каком слове ударение поставлено неверно? </a:t>
            </a:r>
          </a:p>
          <a:p>
            <a:pPr>
              <a:buNone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1)	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тОрты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2)	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щавЕль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3)	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звонИт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4)	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шОфер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5670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603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Процентное соотношение практических задач в школьных учебниках</a:t>
            </a:r>
            <a:endParaRPr lang="ru-RU" b="1" dirty="0">
              <a:solidFill>
                <a:srgbClr val="00B05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3880131"/>
              </p:ext>
            </p:extLst>
          </p:nvPr>
        </p:nvGraphicFramePr>
        <p:xfrm>
          <a:off x="790666" y="1974305"/>
          <a:ext cx="9022080" cy="3913825"/>
        </p:xfrm>
        <a:graphic>
          <a:graphicData uri="http://schemas.openxmlformats.org/drawingml/2006/table">
            <a:tbl>
              <a:tblPr firstRow="1" firstCol="1" bandRow="1"/>
              <a:tblGrid>
                <a:gridCol w="4510558">
                  <a:extLst>
                    <a:ext uri="{9D8B030D-6E8A-4147-A177-3AD203B41FA5}">
                      <a16:colId xmlns:a16="http://schemas.microsoft.com/office/drawing/2014/main" val="1988868601"/>
                    </a:ext>
                  </a:extLst>
                </a:gridCol>
                <a:gridCol w="4511522">
                  <a:extLst>
                    <a:ext uri="{9D8B030D-6E8A-4147-A177-3AD203B41FA5}">
                      <a16:colId xmlns:a16="http://schemas.microsoft.com/office/drawing/2014/main" val="2648058437"/>
                    </a:ext>
                  </a:extLst>
                </a:gridCol>
              </a:tblGrid>
              <a:tr h="60265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Название учебника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Процентное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соотношение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практических задач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6427264"/>
                  </a:ext>
                </a:extLst>
              </a:tr>
              <a:tr h="60265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1 класс М.И. Моро, М.А. </a:t>
                      </a:r>
                      <a:r>
                        <a:rPr lang="ru-RU" sz="1600" b="1" dirty="0" err="1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Бантова</a:t>
                      </a: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«Математика» , учебник 2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части, М.: Просвещение, 2016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≈ 10%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6028169"/>
                  </a:ext>
                </a:extLst>
              </a:tr>
              <a:tr h="60265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2 класс М.И. Моро, М.А. Бантова «Математика» , учебник 2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части, М.: Просвещение, 2018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≈ 14%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5016072"/>
                  </a:ext>
                </a:extLst>
              </a:tr>
              <a:tr h="60265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3 класс М.И. Моро, М.А. Бантова «Математика» , учебник 2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части, М.: Просвещение, 2018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≈ 18%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5249965"/>
                  </a:ext>
                </a:extLst>
              </a:tr>
              <a:tr h="60265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4 класс М.И. Моро, М.А. Бантова «Математика» учебник 2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части, М.: Просвещение, 2018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≈ 20%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36722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7693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60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947738"/>
            <a:ext cx="9525000" cy="1020762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Задачи  практико-ориентированные</a:t>
            </a:r>
            <a:endParaRPr lang="ru-RU" sz="36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63636"/>
            <a:ext cx="4396355" cy="43963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Объект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3" r="9649" b="5975"/>
          <a:stretch>
            <a:fillRect/>
          </a:stretch>
        </p:blipFill>
        <p:spPr>
          <a:xfrm rot="10800000">
            <a:off x="4025900" y="3060700"/>
            <a:ext cx="7340600" cy="379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143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603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702" y="365125"/>
            <a:ext cx="5321300" cy="39909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8700" y="2430419"/>
            <a:ext cx="5616301" cy="42122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81420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60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2386" y="217715"/>
            <a:ext cx="8596668" cy="722811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Задачи  </a:t>
            </a:r>
            <a:r>
              <a:rPr lang="ru-RU" b="1" dirty="0" err="1" smtClean="0"/>
              <a:t>практико</a:t>
            </a:r>
            <a:r>
              <a:rPr lang="ru-RU" b="1" dirty="0" smtClean="0"/>
              <a:t>- ориентированные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3" r="14255"/>
          <a:stretch>
            <a:fillRect/>
          </a:stretch>
        </p:blipFill>
        <p:spPr>
          <a:xfrm rot="10800000">
            <a:off x="4066903" y="3035232"/>
            <a:ext cx="8125097" cy="3822768"/>
          </a:xfrm>
        </p:spPr>
      </p:pic>
      <p:pic>
        <p:nvPicPr>
          <p:cNvPr id="5" name="Объект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232" y="1136830"/>
            <a:ext cx="3170550" cy="23779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698" y="3703793"/>
            <a:ext cx="3648892" cy="27366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9203" y="1050236"/>
            <a:ext cx="2579018" cy="1934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86123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603"/>
          </a:xfrm>
          <a:prstGeom prst="rect">
            <a:avLst/>
          </a:prstGeom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558800" y="2014538"/>
            <a:ext cx="10972800" cy="1143000"/>
          </a:xfrm>
        </p:spPr>
        <p:txBody>
          <a:bodyPr/>
          <a:lstStyle/>
          <a:p>
            <a:r>
              <a:rPr lang="ru-RU" b="1" dirty="0" smtClean="0"/>
              <a:t>Задачи  практико-ориентированные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2108" y="3339149"/>
            <a:ext cx="10347718" cy="2424474"/>
          </a:xfrm>
        </p:spPr>
        <p:txBody>
          <a:bodyPr/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Диван можно купить на магазине  в г Болгар за 26000 рублей. Такой же диван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Ульяновске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стоит 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 3000 дешевле. Посчитай, где выгоднее покупать товар, если магазин в Ульяновске берет за доставку товара по тарифу 45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руб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за км, в Болгарах доставка до Полянок – 500 руб. Расстояние от Ульяновска до Полянок  120 км.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066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60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2300" y="1595438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Продолжить строчки</a:t>
            </a:r>
            <a:r>
              <a:rPr lang="ru-RU" dirty="0">
                <a:solidFill>
                  <a:srgbClr val="00B050"/>
                </a:solidFill>
              </a:rPr>
              <a:t/>
            </a:r>
            <a:br>
              <a:rPr lang="ru-RU" dirty="0">
                <a:solidFill>
                  <a:srgbClr val="00B050"/>
                </a:solidFill>
              </a:rPr>
            </a:b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7700" y="3175001"/>
            <a:ext cx="10972800" cy="2539999"/>
          </a:xfrm>
        </p:spPr>
        <p:txBody>
          <a:bodyPr/>
          <a:lstStyle/>
          <a:p>
            <a:pPr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1.Тяжела ты,  шапка  Мономаха, но сельский учитель…..</a:t>
            </a:r>
          </a:p>
          <a:p>
            <a:pPr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2.Повторение-мать учения, поэтому ….</a:t>
            </a:r>
          </a:p>
          <a:p>
            <a:pPr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3. Классно было, всё прекрасно, сюда пришёл…….</a:t>
            </a:r>
          </a:p>
          <a:p>
            <a:pPr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4.Мило, классно, ново было, но чего-то ….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8895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699</TotalTime>
  <Words>546</Words>
  <Application>Microsoft Office PowerPoint</Application>
  <PresentationFormat>Широкоэкранный</PresentationFormat>
  <Paragraphs>77</Paragraphs>
  <Slides>16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Calibri</vt:lpstr>
      <vt:lpstr>inherit</vt:lpstr>
      <vt:lpstr>Open Sans</vt:lpstr>
      <vt:lpstr>Times New Roman</vt:lpstr>
      <vt:lpstr>Тема Office</vt:lpstr>
      <vt:lpstr>Документ</vt:lpstr>
      <vt:lpstr>МБОУ «Полянская СОШ»  Спасского муниципального района Республики Татарстан</vt:lpstr>
      <vt:lpstr>Функциональная грамотность - умение применять знания в различных жизненных ситуациях</vt:lpstr>
      <vt:lpstr>Презентация PowerPoint</vt:lpstr>
      <vt:lpstr>Презентация PowerPoint</vt:lpstr>
      <vt:lpstr>Презентация PowerPoint</vt:lpstr>
      <vt:lpstr>Результат  выполнения заданий:</vt:lpstr>
      <vt:lpstr>Отличительные  особенности  практико-ориентированных  заданий </vt:lpstr>
      <vt:lpstr>Презентация PowerPoint</vt:lpstr>
      <vt:lpstr>Выбрать  практико-ориентированные задания </vt:lpstr>
      <vt:lpstr>Презентация PowerPoint</vt:lpstr>
      <vt:lpstr>Процентное соотношение практических задач в школьных учебниках</vt:lpstr>
      <vt:lpstr>Задачи  практико-ориентированные</vt:lpstr>
      <vt:lpstr>Презентация PowerPoint</vt:lpstr>
      <vt:lpstr>Задачи  практико- ориентированные</vt:lpstr>
      <vt:lpstr>Задачи  практико-ориентированные</vt:lpstr>
      <vt:lpstr>Продолжить строчки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МБОУ «Полянская СОШ» Спасского муниципального района РТ</dc:title>
  <dc:creator>Ольга Владимировна</dc:creator>
  <cp:lastModifiedBy>Ольга Владимировна</cp:lastModifiedBy>
  <cp:revision>44</cp:revision>
  <dcterms:created xsi:type="dcterms:W3CDTF">2023-05-01T16:16:38Z</dcterms:created>
  <dcterms:modified xsi:type="dcterms:W3CDTF">2023-05-10T16:17:49Z</dcterms:modified>
</cp:coreProperties>
</file>